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Bricolage Grotesque" panose="020B0605040402000204" pitchFamily="34" charset="0"/>
      <p:regular r:id="rId28"/>
      <p:bold r:id="rId29"/>
    </p:embeddedFont>
    <p:embeddedFont>
      <p:font typeface="Bricolage Grotesque ExtraBold" panose="020B0605040402000204" pitchFamily="34" charset="0"/>
      <p:bold r:id="rId30"/>
    </p:embeddedFont>
    <p:embeddedFont>
      <p:font typeface="Bricolage Grotesque Medium" panose="020B0605040402000204" pitchFamily="3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35" autoAdjust="0"/>
  </p:normalViewPr>
  <p:slideViewPr>
    <p:cSldViewPr snapToGrid="0">
      <p:cViewPr varScale="1">
        <p:scale>
          <a:sx n="115" d="100"/>
          <a:sy n="115" d="100"/>
        </p:scale>
        <p:origin x="1494"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nl">
                <a:solidFill>
                  <a:schemeClr val="dk1"/>
                </a:solidFill>
              </a:rPr>
              <a:t>Seth:</a:t>
            </a:r>
            <a:endParaRPr>
              <a:solidFill>
                <a:schemeClr val="dk1"/>
              </a:solidFill>
            </a:endParaRPr>
          </a:p>
          <a:p>
            <a:pPr marL="0" lvl="0" indent="0" algn="l" rtl="0">
              <a:lnSpc>
                <a:spcPct val="80000"/>
              </a:lnSpc>
              <a:spcBef>
                <a:spcPts val="0"/>
              </a:spcBef>
              <a:spcAft>
                <a:spcPts val="0"/>
              </a:spcAft>
              <a:buNone/>
            </a:pPr>
            <a:r>
              <a:rPr lang="nl">
                <a:solidFill>
                  <a:schemeClr val="dk1"/>
                </a:solidFill>
              </a:rPr>
              <a:t>Hallo, wij zijn Seth, Nette en Vanessa, en dit is onze pitch voor onze half-half campagne</a:t>
            </a:r>
            <a:endParaRPr>
              <a:solidFill>
                <a:schemeClr val="dk1"/>
              </a:solidFill>
            </a:endParaRPr>
          </a:p>
          <a:p>
            <a:pPr marL="0" lvl="0" indent="0" algn="l" rtl="0">
              <a:lnSpc>
                <a:spcPct val="80000"/>
              </a:lnSpc>
              <a:spcBef>
                <a:spcPts val="0"/>
              </a:spcBef>
              <a:spcAft>
                <a:spcPts val="0"/>
              </a:spcAft>
              <a:buNone/>
            </a:pPr>
            <a:r>
              <a:rPr lang="nl">
                <a:solidFill>
                  <a:schemeClr val="dk1"/>
                </a:solidFill>
              </a:rPr>
              <a:t>Onze doelgroep zijn de… (ga naar volgende slide) nestverlaters</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a10362e82f_3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a10362e82f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solidFill>
                  <a:schemeClr val="dk1"/>
                </a:solidFill>
              </a:rPr>
              <a:t>Nette:hoe en waar  zien we onze campagne op campus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Half &amp; Half wordt gebracht waar studenten eten en scrollen: kot keukens, studentencafés, takeaway-punten, campus restaurants. </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Kanalen: TikTok en Instagram Reels, posters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Timing: begin semester = nieuwe ritmes, ideaal om herhaling te starten. Het moet zichtbaar en makkelijk zijn.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a10362e82f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a10362e82f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solidFill>
                  <a:schemeClr val="dk1"/>
                </a:solidFill>
              </a:rPr>
              <a:t>Nette:hoe en waar  zien we onze campagne op campus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Half &amp; Half wordt gebracht waar studenten eten en scrollen: kot keukens, studentencafés, takeaway-punten, campus restaurants. </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Kanalen: TikTok en Instagram Reels, posters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Timing: begin semester = nieuwe ritmes, ideaal om herhaling te starten. Het moet zichtbaar en makkelijk zijn.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a10362e82f_3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a10362e82f_3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solidFill>
                  <a:schemeClr val="dk1"/>
                </a:solidFill>
              </a:rPr>
              <a:t>Nette:hoe en waar  zien we onze campagne op campus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Half &amp; Half wordt gebracht waar studenten eten en scrollen: kot keukens, studentencafés, takeaway-punten, campus restaurants. </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Kanalen: TikTok en Instagram Reels, posters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Timing: begin semester = nieuwe ritmes, ideaal om herhaling te starten. Het moet zichtbaar en makkelijk zijn.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a10362e82f_3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a10362e82f_3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solidFill>
                  <a:schemeClr val="dk1"/>
                </a:solidFill>
              </a:rPr>
              <a:t>Nette:hoe en waar  zien we onze campagne op campus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Half &amp; Half wordt gebracht waar studenten eten en scrollen: kot keukens, studentencafés, takeaway-punten, campus restaurants. </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Kanalen: TikTok en Instagram Reels, posters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Timing: begin semester = nieuwe ritmes, ideaal om herhaling te starten. Het moet zichtbaar en makkelijk zijn.</a:t>
            </a:r>
            <a:endParaRPr>
              <a:solidFill>
                <a:schemeClr val="dk1"/>
              </a:solidFill>
            </a:endParaRPr>
          </a:p>
          <a:p>
            <a:pPr marL="0" lvl="0" indent="0" algn="l" rtl="0">
              <a:spcBef>
                <a:spcPts val="0"/>
              </a:spcBef>
              <a:spcAft>
                <a:spcPts val="0"/>
              </a:spcAft>
              <a:buNone/>
            </a:pPr>
            <a:endParaRPr sz="1000">
              <a:solidFill>
                <a:srgbClr val="595959"/>
              </a:solidFill>
            </a:endParaRPr>
          </a:p>
          <a:p>
            <a:pPr marL="0" lvl="0" indent="0" algn="l" rtl="0">
              <a:spcBef>
                <a:spcPts val="0"/>
              </a:spcBef>
              <a:spcAft>
                <a:spcPts val="0"/>
              </a:spcAft>
              <a:buNone/>
            </a:pPr>
            <a:r>
              <a:rPr lang="nl" sz="1000">
                <a:solidFill>
                  <a:srgbClr val="595959"/>
                </a:solidFill>
              </a:rPr>
              <a:t>(pas zeggen op laatste mockup dia)</a:t>
            </a:r>
            <a:endParaRPr sz="1000">
              <a:solidFill>
                <a:srgbClr val="595959"/>
              </a:solidFill>
            </a:endParaRPr>
          </a:p>
          <a:p>
            <a:pPr marL="0" lvl="0" indent="0" algn="l" rtl="0">
              <a:spcBef>
                <a:spcPts val="0"/>
              </a:spcBef>
              <a:spcAft>
                <a:spcPts val="0"/>
              </a:spcAft>
              <a:buNone/>
            </a:pPr>
            <a:r>
              <a:rPr lang="nl">
                <a:solidFill>
                  <a:schemeClr val="dk1"/>
                </a:solidFill>
              </a:rPr>
              <a:t>Nu een dichtere kijk naar de visuals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a10362e82f_3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a10362e82f_3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solidFill>
                  <a:schemeClr val="dk1"/>
                </a:solidFill>
              </a:rPr>
              <a:t>Nette</a:t>
            </a:r>
            <a:endParaRPr>
              <a:solidFill>
                <a:schemeClr val="dk1"/>
              </a:solidFill>
            </a:endParaRPr>
          </a:p>
          <a:p>
            <a:pPr marL="0" lvl="0" indent="0" algn="l" rtl="0">
              <a:spcBef>
                <a:spcPts val="0"/>
              </a:spcBef>
              <a:spcAft>
                <a:spcPts val="0"/>
              </a:spcAft>
              <a:buNone/>
            </a:pPr>
            <a:r>
              <a:rPr lang="nl">
                <a:solidFill>
                  <a:schemeClr val="dk1"/>
                </a:solidFill>
              </a:rPr>
              <a:t>hier zien we een tiktok als voorbeeld</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6fda050360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6fda050360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sz="1000">
                <a:solidFill>
                  <a:srgbClr val="595959"/>
                </a:solidFill>
              </a:rPr>
              <a:t>visuals + uitleg nog herhalen</a:t>
            </a:r>
            <a:endParaRPr sz="10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6fda050360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6fda050360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sz="1000">
                <a:solidFill>
                  <a:srgbClr val="595959"/>
                </a:solidFill>
              </a:rPr>
              <a:t>visuals + uitleg nog herhalen</a:t>
            </a:r>
            <a:endParaRPr sz="1000">
              <a:solidFill>
                <a:srgbClr val="595959"/>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a10362e82f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a10362e82f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spcBef>
                <a:spcPts val="0"/>
              </a:spcBef>
              <a:spcAft>
                <a:spcPts val="0"/>
              </a:spcAft>
              <a:buClr>
                <a:srgbClr val="595959"/>
              </a:buClr>
              <a:buSzPts val="1000"/>
              <a:buChar char="-"/>
            </a:pPr>
            <a:r>
              <a:rPr lang="nl" sz="1000">
                <a:solidFill>
                  <a:srgbClr val="595959"/>
                </a:solidFill>
              </a:rPr>
              <a:t>DIT IS VOOR ALS ZE DE VISUALS INT GROOT WILLEN ZIEN, PLAATS HIER OOK JULLIE SHIT AUB</a:t>
            </a:r>
            <a:endParaRPr sz="1000">
              <a:solidFill>
                <a:srgbClr val="595959"/>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a10362e82f_3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a10362e82f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2100" algn="l" rtl="0">
              <a:spcBef>
                <a:spcPts val="0"/>
              </a:spcBef>
              <a:spcAft>
                <a:spcPts val="0"/>
              </a:spcAft>
              <a:buClr>
                <a:srgbClr val="595959"/>
              </a:buClr>
              <a:buSzPts val="1000"/>
              <a:buChar char="-"/>
            </a:pPr>
            <a:r>
              <a:rPr lang="nl" sz="1000">
                <a:solidFill>
                  <a:srgbClr val="595959"/>
                </a:solidFill>
              </a:rPr>
              <a:t>DIT IS VOOR ALS ZE DE VISUALS INT GROOT WILLEN ZIEN, PLAATS HIER OOK JULLIE SHIT AUB</a:t>
            </a:r>
            <a:endParaRPr sz="1000">
              <a:solidFill>
                <a:srgbClr val="595959"/>
              </a:solidFill>
            </a:endParaRPr>
          </a:p>
          <a:p>
            <a:pPr marL="0" lvl="0" indent="0" algn="l" rtl="0">
              <a:spcBef>
                <a:spcPts val="0"/>
              </a:spcBef>
              <a:spcAft>
                <a:spcPts val="0"/>
              </a:spcAft>
              <a:buNone/>
            </a:pPr>
            <a:endParaRPr sz="1000">
              <a:solidFill>
                <a:srgbClr val="595959"/>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a10362e82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a10362e8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2100" algn="l" rtl="0">
              <a:spcBef>
                <a:spcPts val="0"/>
              </a:spcBef>
              <a:spcAft>
                <a:spcPts val="0"/>
              </a:spcAft>
              <a:buClr>
                <a:srgbClr val="595959"/>
              </a:buClr>
              <a:buSzPts val="1000"/>
              <a:buChar char="-"/>
            </a:pPr>
            <a:r>
              <a:rPr lang="nl" sz="1000">
                <a:solidFill>
                  <a:srgbClr val="595959"/>
                </a:solidFill>
              </a:rPr>
              <a:t>DIT IS VOOR ALS ZE DE VISUALS INT GROOT WILLEN ZIEN, PLAATS HIER OOK JULLIE SHIT AUB</a:t>
            </a:r>
            <a:endParaRPr sz="1000">
              <a:solidFill>
                <a:srgbClr val="595959"/>
              </a:solidFill>
            </a:endParaRPr>
          </a:p>
          <a:p>
            <a:pPr marL="0" lvl="0" indent="0" algn="l" rtl="0">
              <a:spcBef>
                <a:spcPts val="0"/>
              </a:spcBef>
              <a:spcAft>
                <a:spcPts val="0"/>
              </a:spcAft>
              <a:buNone/>
            </a:pPr>
            <a:endParaRPr sz="1000">
              <a:solidFill>
                <a:srgbClr val="59595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a10362e82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a10362e82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nl" dirty="0">
                <a:solidFill>
                  <a:schemeClr val="dk1"/>
                </a:solidFill>
              </a:rPr>
              <a:t>Seth:</a:t>
            </a:r>
            <a:endParaRPr dirty="0">
              <a:solidFill>
                <a:schemeClr val="dk1"/>
              </a:solidFill>
            </a:endParaRPr>
          </a:p>
          <a:p>
            <a:pPr marL="0" lvl="0" indent="0" algn="l" rtl="0">
              <a:lnSpc>
                <a:spcPct val="80000"/>
              </a:lnSpc>
              <a:spcBef>
                <a:spcPts val="0"/>
              </a:spcBef>
              <a:spcAft>
                <a:spcPts val="0"/>
              </a:spcAft>
              <a:buNone/>
            </a:pPr>
            <a:r>
              <a:rPr lang="nl" dirty="0">
                <a:solidFill>
                  <a:schemeClr val="dk1"/>
                </a:solidFill>
              </a:rPr>
              <a:t>Nestverlaters ! oftewel de kotstudenten, dus een jeugdige groep die juist uit huis is, en vaak nog vastzit aan tradities en denkwijze van thuis en dus vroeger, maar juist beginnen aan nieuwe gewoontes, omgeving en nieuwe herhaling</a:t>
            </a:r>
            <a:endParaRPr dirty="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a10362e82f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a10362e82f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2100" algn="l" rtl="0">
              <a:spcBef>
                <a:spcPts val="0"/>
              </a:spcBef>
              <a:spcAft>
                <a:spcPts val="0"/>
              </a:spcAft>
              <a:buClr>
                <a:srgbClr val="595959"/>
              </a:buClr>
              <a:buSzPts val="1000"/>
              <a:buChar char="-"/>
            </a:pPr>
            <a:r>
              <a:rPr lang="nl" sz="1000">
                <a:solidFill>
                  <a:srgbClr val="595959"/>
                </a:solidFill>
              </a:rPr>
              <a:t>DIT IS VOOR ALS ZE DE VISUALS INT GROOT WILLEN ZIEN, PLAATS HIER OOK JULLIE SHIT AUB</a:t>
            </a:r>
            <a:endParaRPr sz="1000">
              <a:solidFill>
                <a:srgbClr val="595959"/>
              </a:solidFill>
            </a:endParaRPr>
          </a:p>
          <a:p>
            <a:pPr marL="0" lvl="0" indent="0" algn="l" rtl="0">
              <a:spcBef>
                <a:spcPts val="0"/>
              </a:spcBef>
              <a:spcAft>
                <a:spcPts val="0"/>
              </a:spcAft>
              <a:buNone/>
            </a:pPr>
            <a:endParaRPr sz="1000">
              <a:solidFill>
                <a:srgbClr val="595959"/>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6fda050360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6fda050360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2100" algn="l" rtl="0">
              <a:spcBef>
                <a:spcPts val="0"/>
              </a:spcBef>
              <a:spcAft>
                <a:spcPts val="0"/>
              </a:spcAft>
              <a:buClr>
                <a:srgbClr val="595959"/>
              </a:buClr>
              <a:buSzPts val="1000"/>
              <a:buChar char="-"/>
            </a:pPr>
            <a:r>
              <a:rPr lang="nl" sz="1000">
                <a:solidFill>
                  <a:srgbClr val="595959"/>
                </a:solidFill>
              </a:rPr>
              <a:t>DIT IS VOOR ALS ZE DE VISUALS INT GROOT WILLEN ZIEN, PLAATS HIER OOK JULLIE SHIT AUB</a:t>
            </a:r>
            <a:endParaRPr sz="1000">
              <a:solidFill>
                <a:srgbClr val="595959"/>
              </a:solidFill>
            </a:endParaRPr>
          </a:p>
          <a:p>
            <a:pPr marL="0" lvl="0" indent="0" algn="l" rtl="0">
              <a:spcBef>
                <a:spcPts val="0"/>
              </a:spcBef>
              <a:spcAft>
                <a:spcPts val="0"/>
              </a:spcAft>
              <a:buNone/>
            </a:pPr>
            <a:endParaRPr sz="1000">
              <a:solidFill>
                <a:srgbClr val="595959"/>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a10362e82f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a10362e82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2100" algn="l" rtl="0">
              <a:spcBef>
                <a:spcPts val="0"/>
              </a:spcBef>
              <a:spcAft>
                <a:spcPts val="0"/>
              </a:spcAft>
              <a:buClr>
                <a:srgbClr val="595959"/>
              </a:buClr>
              <a:buSzPts val="1000"/>
              <a:buChar char="-"/>
            </a:pPr>
            <a:r>
              <a:rPr lang="nl" sz="1000">
                <a:solidFill>
                  <a:srgbClr val="595959"/>
                </a:solidFill>
              </a:rPr>
              <a:t>DIT IS VOOR ALS ZE DE VISUALS INT GROOT WILLEN ZIEN, PLAATS HIER OOK JULLIE SHIT AUB</a:t>
            </a:r>
            <a:endParaRPr sz="1000">
              <a:solidFill>
                <a:srgbClr val="595959"/>
              </a:solidFill>
            </a:endParaRPr>
          </a:p>
          <a:p>
            <a:pPr marL="0" lvl="0" indent="0" algn="l" rtl="0">
              <a:spcBef>
                <a:spcPts val="0"/>
              </a:spcBef>
              <a:spcAft>
                <a:spcPts val="0"/>
              </a:spcAft>
              <a:buNone/>
            </a:pPr>
            <a:endParaRPr sz="1000">
              <a:solidFill>
                <a:srgbClr val="595959"/>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a10362e82f_3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a10362e82f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2100" algn="l" rtl="0">
              <a:spcBef>
                <a:spcPts val="0"/>
              </a:spcBef>
              <a:spcAft>
                <a:spcPts val="0"/>
              </a:spcAft>
              <a:buClr>
                <a:srgbClr val="595959"/>
              </a:buClr>
              <a:buSzPts val="1000"/>
              <a:buChar char="-"/>
            </a:pPr>
            <a:r>
              <a:rPr lang="nl" sz="1000">
                <a:solidFill>
                  <a:srgbClr val="595959"/>
                </a:solidFill>
              </a:rPr>
              <a:t>DIT IS VOOR ALS ZE DE VISUALS INT GROOT WILLEN ZIEN, PLAATS HIER OOK JULLIE SHIT AUB</a:t>
            </a:r>
            <a:endParaRPr sz="1000">
              <a:solidFill>
                <a:srgbClr val="595959"/>
              </a:solidFill>
            </a:endParaRPr>
          </a:p>
          <a:p>
            <a:pPr marL="0" lvl="0" indent="0" algn="l" rtl="0">
              <a:spcBef>
                <a:spcPts val="0"/>
              </a:spcBef>
              <a:spcAft>
                <a:spcPts val="0"/>
              </a:spcAft>
              <a:buNone/>
            </a:pPr>
            <a:endParaRPr sz="1000">
              <a:solidFill>
                <a:srgbClr val="595959"/>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a10362e82f_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a10362e82f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2100" algn="l" rtl="0">
              <a:spcBef>
                <a:spcPts val="0"/>
              </a:spcBef>
              <a:spcAft>
                <a:spcPts val="0"/>
              </a:spcAft>
              <a:buClr>
                <a:srgbClr val="595959"/>
              </a:buClr>
              <a:buSzPts val="1000"/>
              <a:buChar char="-"/>
            </a:pPr>
            <a:r>
              <a:rPr lang="nl" sz="1000">
                <a:solidFill>
                  <a:srgbClr val="595959"/>
                </a:solidFill>
              </a:rPr>
              <a:t>DIT IS VOOR ALS ZE DE VISUALS INT GROOT WILLEN ZIEN, PLAATS HIER OOK JULLIE SHIT AUB</a:t>
            </a:r>
            <a:endParaRPr sz="1000">
              <a:solidFill>
                <a:srgbClr val="595959"/>
              </a:solidFill>
            </a:endParaRPr>
          </a:p>
          <a:p>
            <a:pPr marL="0" lvl="0" indent="0" algn="l" rtl="0">
              <a:spcBef>
                <a:spcPts val="0"/>
              </a:spcBef>
              <a:spcAft>
                <a:spcPts val="0"/>
              </a:spcAft>
              <a:buNone/>
            </a:pPr>
            <a:endParaRPr sz="1000">
              <a:solidFill>
                <a:srgbClr val="595959"/>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a10362e82f_3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a10362e82f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nl">
                <a:solidFill>
                  <a:schemeClr val="dk1"/>
                </a:solidFill>
              </a:rPr>
              <a:t>Dat was onze presentaite danku om te luisteren, zot hé</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a10362e82f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a10362e82f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nl" dirty="0">
                <a:solidFill>
                  <a:schemeClr val="dk1"/>
                </a:solidFill>
              </a:rPr>
              <a:t>Seth:</a:t>
            </a:r>
            <a:endParaRPr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6fda050360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6fda05036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solidFill>
                  <a:schemeClr val="dk1"/>
                </a:solidFill>
              </a:rPr>
              <a:t>Seth:</a:t>
            </a:r>
            <a:endParaRPr>
              <a:solidFill>
                <a:schemeClr val="dk1"/>
              </a:solidFill>
            </a:endParaRPr>
          </a:p>
          <a:p>
            <a:pPr marL="0" lvl="0" indent="0" algn="l" rtl="0">
              <a:spcBef>
                <a:spcPts val="0"/>
              </a:spcBef>
              <a:spcAft>
                <a:spcPts val="0"/>
              </a:spcAft>
              <a:buNone/>
            </a:pPr>
            <a:r>
              <a:rPr lang="nl">
                <a:solidFill>
                  <a:schemeClr val="dk1"/>
                </a:solidFill>
              </a:rPr>
              <a:t>Een opmerkelijk groot deel van de nestverlaters zijn al zeer bewust bezig met plantaardig eten.</a:t>
            </a:r>
            <a:endParaRPr>
              <a:solidFill>
                <a:schemeClr val="dk1"/>
              </a:solidFill>
            </a:endParaRPr>
          </a:p>
          <a:p>
            <a:pPr marL="0" lvl="0" indent="0" algn="l" rtl="0">
              <a:spcBef>
                <a:spcPts val="0"/>
              </a:spcBef>
              <a:spcAft>
                <a:spcPts val="0"/>
              </a:spcAft>
              <a:buNone/>
            </a:pPr>
            <a:r>
              <a:rPr lang="nl">
                <a:solidFill>
                  <a:schemeClr val="dk1"/>
                </a:solidFill>
              </a:rPr>
              <a:t>Maar een ander deel ook nog niet, vaak komt dat uit tradities die nog van thuis komen, vaak koken ze bijvoorbeeld nog gerechten van thuis</a:t>
            </a:r>
            <a:endParaRPr>
              <a:solidFill>
                <a:schemeClr val="dk1"/>
              </a:solidFill>
            </a:endParaRPr>
          </a:p>
          <a:p>
            <a:pPr marL="0" lvl="0" indent="0" algn="l" rtl="0">
              <a:spcBef>
                <a:spcPts val="0"/>
              </a:spcBef>
              <a:spcAft>
                <a:spcPts val="0"/>
              </a:spcAft>
              <a:buNone/>
            </a:pPr>
            <a:r>
              <a:rPr lang="nl">
                <a:solidFill>
                  <a:schemeClr val="dk1"/>
                </a:solidFill>
              </a:rPr>
              <a:t>Vaak willen ze ook niet zoveel moeite steken in een plantaardige maaltijd koken, ze koken liever iets “simpel” en hebben een beeld dat “plantaardig eten” moeitevol is.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nl">
                <a:solidFill>
                  <a:schemeClr val="dk1"/>
                </a:solidFill>
              </a:rPr>
              <a:t>Maar wat ons opviel is dat veel kotstudenten eigenlijk niet eens dagelijks koken, ze gaan vaak in de stad uit en eten dan iets, of snacken gewoon zeer vaak.</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6fda050360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6fda050360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solidFill>
                  <a:schemeClr val="dk1"/>
                </a:solidFill>
              </a:rPr>
              <a:t>Seth:</a:t>
            </a:r>
            <a:endParaRPr>
              <a:solidFill>
                <a:schemeClr val="dk1"/>
              </a:solidFill>
            </a:endParaRPr>
          </a:p>
          <a:p>
            <a:pPr marL="0" lvl="0" indent="0" algn="l" rtl="0">
              <a:spcBef>
                <a:spcPts val="0"/>
              </a:spcBef>
              <a:spcAft>
                <a:spcPts val="0"/>
              </a:spcAft>
              <a:buNone/>
            </a:pPr>
            <a:r>
              <a:rPr lang="nl">
                <a:solidFill>
                  <a:schemeClr val="dk1"/>
                </a:solidFill>
              </a:rPr>
              <a:t>Eten in de stad is vaak heel aantrekkelijk voor hen, het is makkelijk, ze eten met vrienden, en er is een gemeenschapsgevoel en een beleving aan gekoppeld, waar ze hun eiwitten uit krijgen zijn bijvoorbeeld frituren, nachtwinkels met snacks zoals chips, of ander makkelijke, snel gemaakte snacks, of maaltijden zoals bijvoorbeeld instant noodles.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nl">
                <a:solidFill>
                  <a:schemeClr val="dk1"/>
                </a:solidFill>
              </a:rPr>
              <a:t>Die snacks zijn opmerkelijk vaak al plantaardig, zonder dat ze het doorhebben, </a:t>
            </a:r>
            <a:endParaRPr>
              <a:solidFill>
                <a:schemeClr val="dk1"/>
              </a:solidFill>
            </a:endParaRPr>
          </a:p>
          <a:p>
            <a:pPr marL="0" lvl="0" indent="0" algn="l" rtl="0">
              <a:spcBef>
                <a:spcPts val="0"/>
              </a:spcBef>
              <a:spcAft>
                <a:spcPts val="0"/>
              </a:spcAft>
              <a:buNone/>
            </a:pPr>
            <a:r>
              <a:rPr lang="nl">
                <a:solidFill>
                  <a:schemeClr val="dk1"/>
                </a:solidFill>
              </a:rPr>
              <a:t>dus we willen het woord “plantaardig” weg van die negatieve woorden zoals “moeilijk” en iets “niet normaal”, en tonen dat het zoals elk ander kan zijn, dat een switch naar half-half eigenlijk niet zo moeilijk of ver ligt binnen handbereik dan dat de nestverlaters denken. </a:t>
            </a:r>
            <a:endParaRPr>
              <a:solidFill>
                <a:schemeClr val="dk1"/>
              </a:solidFill>
            </a:endParaRPr>
          </a:p>
          <a:p>
            <a:pPr marL="0" lvl="0" indent="0" algn="l" rtl="0">
              <a:spcBef>
                <a:spcPts val="0"/>
              </a:spcBef>
              <a:spcAft>
                <a:spcPts val="0"/>
              </a:spcAft>
              <a:buNone/>
            </a:pPr>
            <a:r>
              <a:rPr lang="nl">
                <a:solidFill>
                  <a:schemeClr val="dk1"/>
                </a:solidFill>
              </a:rPr>
              <a:t>We willen hun een schouderklop geven voor wat ze al doen en een klein stapje verder laten zetten.</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fda050360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6fda05036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solidFill>
                  <a:schemeClr val="dk1"/>
                </a:solidFill>
              </a:rPr>
              <a:t>Nette:</a:t>
            </a:r>
            <a:endParaRPr>
              <a:solidFill>
                <a:schemeClr val="dk1"/>
              </a:solidFill>
            </a:endParaRPr>
          </a:p>
          <a:p>
            <a:pPr marL="0" lvl="0" indent="0" algn="l" rtl="0">
              <a:spcBef>
                <a:spcPts val="0"/>
              </a:spcBef>
              <a:spcAft>
                <a:spcPts val="0"/>
              </a:spcAft>
              <a:buNone/>
            </a:pPr>
            <a:r>
              <a:rPr lang="nl">
                <a:solidFill>
                  <a:schemeClr val="dk1"/>
                </a:solidFill>
              </a:rPr>
              <a:t>Plantaardig gebeurt al, gewoon iets vaker en bewuster laten gebeuren. </a:t>
            </a:r>
            <a:endParaRPr>
              <a:solidFill>
                <a:schemeClr val="dk1"/>
              </a:solidFill>
            </a:endParaRPr>
          </a:p>
          <a:p>
            <a:pPr marL="0" lvl="0" indent="0" algn="l" rtl="0">
              <a:spcBef>
                <a:spcPts val="0"/>
              </a:spcBef>
              <a:spcAft>
                <a:spcPts val="0"/>
              </a:spcAft>
              <a:buNone/>
            </a:pPr>
            <a:r>
              <a:rPr lang="nl">
                <a:solidFill>
                  <a:schemeClr val="dk1"/>
                </a:solidFill>
              </a:rPr>
              <a:t>Het kan perfect een deel uitmaken van het normale studentenleven, we willen de drempel verlagen die achter het woord “plantaardig” </a:t>
            </a:r>
            <a:endParaRPr>
              <a:solidFill>
                <a:schemeClr val="dk1"/>
              </a:solidFill>
            </a:endParaRPr>
          </a:p>
          <a:p>
            <a:pPr marL="0" lvl="0" indent="0" algn="l" rtl="0">
              <a:spcBef>
                <a:spcPts val="0"/>
              </a:spcBef>
              <a:spcAft>
                <a:spcPts val="0"/>
              </a:spcAft>
              <a:buNone/>
            </a:pPr>
            <a:r>
              <a:rPr lang="nl">
                <a:solidFill>
                  <a:schemeClr val="dk1"/>
                </a:solidFill>
              </a:rPr>
              <a:t>zit, geen oordeel, geen preek, geen grote veranderingen. Een bord extra deze week is al vooruitgang. </a:t>
            </a:r>
            <a:endParaRPr>
              <a:solidFill>
                <a:schemeClr val="dk1"/>
              </a:solidFill>
            </a:endParaRPr>
          </a:p>
          <a:p>
            <a:pPr marL="0" lvl="0" indent="0" algn="l" rtl="0">
              <a:spcBef>
                <a:spcPts val="0"/>
              </a:spcBef>
              <a:spcAft>
                <a:spcPts val="0"/>
              </a:spcAft>
              <a:buNone/>
            </a:pPr>
            <a:r>
              <a:rPr lang="nl">
                <a:solidFill>
                  <a:schemeClr val="dk1"/>
                </a:solidFill>
              </a:rPr>
              <a:t>Het gaat om kleine momenten die samen een nieuwe gewoonte vormen.</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6fda050360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6fda05036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nl">
                <a:solidFill>
                  <a:schemeClr val="dk1"/>
                </a:solidFill>
              </a:rPr>
              <a:t>Nette:</a:t>
            </a:r>
            <a:endParaRPr>
              <a:solidFill>
                <a:schemeClr val="dk1"/>
              </a:solidFill>
            </a:endParaRPr>
          </a:p>
          <a:p>
            <a:pPr marL="457200" lvl="0" indent="-292100" algn="l" rtl="0">
              <a:lnSpc>
                <a:spcPct val="115000"/>
              </a:lnSpc>
              <a:spcBef>
                <a:spcPts val="1200"/>
              </a:spcBef>
              <a:spcAft>
                <a:spcPts val="0"/>
              </a:spcAft>
              <a:buClr>
                <a:srgbClr val="595959"/>
              </a:buClr>
              <a:buSzPts val="1000"/>
              <a:buChar char="-"/>
            </a:pPr>
            <a:r>
              <a:rPr lang="nl">
                <a:solidFill>
                  <a:schemeClr val="dk1"/>
                </a:solidFill>
              </a:rPr>
              <a:t>Het mooie is: op een gezondere manier, gebeurt dit ook al. zoals bijvoorbeeld Havermout in de ochtend, pasta op donderdag, … allemaal al plantaardig, vaak zonder dat het opvalt. Dat is een schouderklop waard.</a:t>
            </a:r>
            <a:endParaRPr>
              <a:solidFill>
                <a:schemeClr val="dk1"/>
              </a:solidFill>
            </a:endParaRPr>
          </a:p>
          <a:p>
            <a:pPr marL="457200" lvl="0" indent="-292100" algn="l" rtl="0">
              <a:lnSpc>
                <a:spcPct val="115000"/>
              </a:lnSpc>
              <a:spcBef>
                <a:spcPts val="0"/>
              </a:spcBef>
              <a:spcAft>
                <a:spcPts val="0"/>
              </a:spcAft>
              <a:buClr>
                <a:srgbClr val="595959"/>
              </a:buClr>
              <a:buSzPts val="1000"/>
              <a:buChar char="-"/>
            </a:pPr>
            <a:r>
              <a:rPr lang="nl">
                <a:solidFill>
                  <a:schemeClr val="dk1"/>
                </a:solidFill>
              </a:rPr>
              <a:t>Half &amp; Half spreekt aan door het huidige stundentenleven en plantaardig eten op een leuke, herkenbare manier te tonen, met een kleine hint naar meer eiwitrijk zijn als het meestal ongezonde nu</a:t>
            </a:r>
            <a:endParaRPr>
              <a:solidFill>
                <a:schemeClr val="dk1"/>
              </a:solidFill>
            </a:endParaRPr>
          </a:p>
          <a:p>
            <a:pPr marL="457200" lvl="0" indent="0" algn="l" rtl="0">
              <a:lnSpc>
                <a:spcPct val="115000"/>
              </a:lnSpc>
              <a:spcBef>
                <a:spcPts val="1200"/>
              </a:spcBef>
              <a:spcAft>
                <a:spcPts val="1200"/>
              </a:spcAft>
              <a:buNone/>
            </a:pP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6fda050360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6fda050360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solidFill>
                  <a:schemeClr val="dk1"/>
                </a:solidFill>
              </a:rPr>
              <a:t>Nette:hoe en waar  zien we onze campagne op campus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Half &amp; Half wordt gebracht waar studenten eten en scrollen: kot keukens, studentencafés, takeaway-punten, campus restaurants. </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Kanalen: TikTok en Instagram Reels, posters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Timing: begin semester = nieuwe ritmes, ideaal om herhaling te starten. Het moet zichtbaar en makkelijk zijn.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a10362e82f_3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a10362e82f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
                <a:solidFill>
                  <a:schemeClr val="dk1"/>
                </a:solidFill>
              </a:rPr>
              <a:t>Nette:hoe en waar  zien we onze campagne op campus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Half &amp; Half wordt gebracht waar studenten eten en scrollen: kot keukens, studentencafés, takeaway-punten, campus restaurants. </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Kanalen: TikTok en Instagram Reels, posters</a:t>
            </a:r>
            <a:endParaRPr>
              <a:solidFill>
                <a:schemeClr val="dk1"/>
              </a:solidFill>
            </a:endParaRPr>
          </a:p>
          <a:p>
            <a:pPr marL="457200" lvl="0" indent="-298450" algn="l" rtl="0">
              <a:spcBef>
                <a:spcPts val="0"/>
              </a:spcBef>
              <a:spcAft>
                <a:spcPts val="0"/>
              </a:spcAft>
              <a:buClr>
                <a:schemeClr val="dk1"/>
              </a:buClr>
              <a:buSzPts val="1100"/>
              <a:buChar char="-"/>
            </a:pPr>
            <a:r>
              <a:rPr lang="nl">
                <a:solidFill>
                  <a:schemeClr val="dk1"/>
                </a:solidFill>
              </a:rPr>
              <a:t>Timing: begin semester = nieuwe ritmes, ideaal om herhaling te starten. Het moet zichtbaar en makkelijk zijn.</a:t>
            </a: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nl"/>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28588" y="3090889"/>
            <a:ext cx="85206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nl" sz="6000">
                <a:latin typeface="Bricolage Grotesque ExtraBold"/>
                <a:ea typeface="Bricolage Grotesque ExtraBold"/>
                <a:cs typeface="Bricolage Grotesque ExtraBold"/>
                <a:sym typeface="Bricolage Grotesque ExtraBold"/>
              </a:rPr>
              <a:t>HALF-HALF</a:t>
            </a:r>
            <a:endParaRPr sz="6000">
              <a:latin typeface="Bricolage Grotesque ExtraBold"/>
              <a:ea typeface="Bricolage Grotesque ExtraBold"/>
              <a:cs typeface="Bricolage Grotesque ExtraBold"/>
              <a:sym typeface="Bricolage Grotesque ExtraBold"/>
            </a:endParaRPr>
          </a:p>
        </p:txBody>
      </p:sp>
      <p:sp>
        <p:nvSpPr>
          <p:cNvPr id="55" name="Google Shape;55;p13"/>
          <p:cNvSpPr txBox="1">
            <a:spLocks noGrp="1"/>
          </p:cNvSpPr>
          <p:nvPr>
            <p:ph type="subTitle" idx="1"/>
          </p:nvPr>
        </p:nvSpPr>
        <p:spPr>
          <a:xfrm>
            <a:off x="275525" y="3543300"/>
            <a:ext cx="8452200" cy="705300"/>
          </a:xfrm>
          <a:prstGeom prst="rect">
            <a:avLst/>
          </a:prstGeom>
        </p:spPr>
        <p:txBody>
          <a:bodyPr spcFirstLastPara="1" wrap="square" lIns="91425" tIns="91425" rIns="91425" bIns="91425" anchor="t" anchorCtr="0">
            <a:normAutofit lnSpcReduction="10000"/>
          </a:bodyPr>
          <a:lstStyle/>
          <a:p>
            <a:pPr marL="0" lvl="0" indent="0" algn="l" rtl="0">
              <a:lnSpc>
                <a:spcPct val="80000"/>
              </a:lnSpc>
              <a:spcBef>
                <a:spcPts val="0"/>
              </a:spcBef>
              <a:spcAft>
                <a:spcPts val="0"/>
              </a:spcAft>
              <a:buSzPts val="935"/>
              <a:buNone/>
            </a:pPr>
            <a:r>
              <a:rPr lang="nl" sz="1500">
                <a:solidFill>
                  <a:schemeClr val="dk1"/>
                </a:solidFill>
                <a:latin typeface="Bricolage Grotesque Medium"/>
                <a:ea typeface="Bricolage Grotesque Medium"/>
                <a:cs typeface="Bricolage Grotesque Medium"/>
                <a:sym typeface="Bricolage Grotesque Medium"/>
              </a:rPr>
              <a:t>TEAM 3</a:t>
            </a:r>
            <a:endParaRPr sz="1500">
              <a:solidFill>
                <a:schemeClr val="dk1"/>
              </a:solidFill>
              <a:latin typeface="Bricolage Grotesque Medium"/>
              <a:ea typeface="Bricolage Grotesque Medium"/>
              <a:cs typeface="Bricolage Grotesque Medium"/>
              <a:sym typeface="Bricolage Grotesque Medium"/>
            </a:endParaRPr>
          </a:p>
          <a:p>
            <a:pPr marL="0" lvl="0" indent="0" algn="l" rtl="0">
              <a:lnSpc>
                <a:spcPct val="80000"/>
              </a:lnSpc>
              <a:spcBef>
                <a:spcPts val="0"/>
              </a:spcBef>
              <a:spcAft>
                <a:spcPts val="0"/>
              </a:spcAft>
              <a:buSzPts val="935"/>
              <a:buNone/>
            </a:pPr>
            <a:endParaRPr sz="1500">
              <a:solidFill>
                <a:schemeClr val="dk1"/>
              </a:solidFill>
              <a:latin typeface="Bricolage Grotesque Medium"/>
              <a:ea typeface="Bricolage Grotesque Medium"/>
              <a:cs typeface="Bricolage Grotesque Medium"/>
              <a:sym typeface="Bricolage Grotesque Medium"/>
            </a:endParaRPr>
          </a:p>
          <a:p>
            <a:pPr marL="0" lvl="0" indent="0" algn="l" rtl="0">
              <a:lnSpc>
                <a:spcPct val="80000"/>
              </a:lnSpc>
              <a:spcBef>
                <a:spcPts val="0"/>
              </a:spcBef>
              <a:spcAft>
                <a:spcPts val="0"/>
              </a:spcAft>
              <a:buSzPts val="935"/>
              <a:buNone/>
            </a:pPr>
            <a:r>
              <a:rPr lang="nl" sz="1500">
                <a:solidFill>
                  <a:schemeClr val="dk1"/>
                </a:solidFill>
                <a:latin typeface="Bricolage Grotesque Medium"/>
                <a:ea typeface="Bricolage Grotesque Medium"/>
                <a:cs typeface="Bricolage Grotesque Medium"/>
                <a:sym typeface="Bricolage Grotesque Medium"/>
              </a:rPr>
              <a:t>Seth Van den Bossche, Nette Thumtaku, Vanessa Beruwa</a:t>
            </a:r>
            <a:endParaRPr sz="1500">
              <a:solidFill>
                <a:schemeClr val="dk1"/>
              </a:solidFill>
              <a:latin typeface="Bricolage Grotesque Medium"/>
              <a:ea typeface="Bricolage Grotesque Medium"/>
              <a:cs typeface="Bricolage Grotesque Medium"/>
              <a:sym typeface="Bricolage Grotesque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2" title="Poster_Frame_Mockup_1.png"/>
          <p:cNvPicPr preferRelativeResize="0"/>
          <p:nvPr/>
        </p:nvPicPr>
        <p:blipFill rotWithShape="1">
          <a:blip r:embed="rId3">
            <a:alphaModFix/>
          </a:blip>
          <a:srcRect t="11204" b="11204"/>
          <a:stretch/>
        </p:blipFill>
        <p:spPr>
          <a:xfrm>
            <a:off x="-13350" y="0"/>
            <a:ext cx="9144003" cy="53210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3" title="Urban Poster Mockup.jpeg"/>
          <p:cNvPicPr preferRelativeResize="0"/>
          <p:nvPr/>
        </p:nvPicPr>
        <p:blipFill rotWithShape="1">
          <a:blip r:embed="rId3">
            <a:alphaModFix/>
          </a:blip>
          <a:srcRect t="6347" b="6347"/>
          <a:stretch/>
        </p:blipFill>
        <p:spPr>
          <a:xfrm>
            <a:off x="-13350" y="0"/>
            <a:ext cx="9144003" cy="5321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4" title="behance-672ec6cdcabd4.jpeg"/>
          <p:cNvPicPr preferRelativeResize="0"/>
          <p:nvPr/>
        </p:nvPicPr>
        <p:blipFill rotWithShape="1">
          <a:blip r:embed="rId3">
            <a:alphaModFix/>
          </a:blip>
          <a:srcRect t="6347" b="6347"/>
          <a:stretch/>
        </p:blipFill>
        <p:spPr>
          <a:xfrm>
            <a:off x="-13350" y="0"/>
            <a:ext cx="9144003" cy="5321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25" title="Mockup.jpeg"/>
          <p:cNvPicPr preferRelativeResize="0"/>
          <p:nvPr/>
        </p:nvPicPr>
        <p:blipFill rotWithShape="1">
          <a:blip r:embed="rId3">
            <a:alphaModFix/>
          </a:blip>
          <a:srcRect t="6347" b="6347"/>
          <a:stretch/>
        </p:blipFill>
        <p:spPr>
          <a:xfrm>
            <a:off x="-13350" y="0"/>
            <a:ext cx="9144003" cy="53210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2" name="Result">
            <a:hlinkClick r:id="" action="ppaction://media"/>
            <a:extLst>
              <a:ext uri="{FF2B5EF4-FFF2-40B4-BE49-F238E27FC236}">
                <a16:creationId xmlns:a16="http://schemas.microsoft.com/office/drawing/2014/main" id="{ACDD3D91-DBAC-942E-2C41-24051F6F68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10742" y="152399"/>
            <a:ext cx="2722516" cy="483870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7" title="1.png"/>
          <p:cNvPicPr preferRelativeResize="0"/>
          <p:nvPr/>
        </p:nvPicPr>
        <p:blipFill>
          <a:blip r:embed="rId3">
            <a:alphaModFix/>
          </a:blip>
          <a:stretch>
            <a:fillRect/>
          </a:stretch>
        </p:blipFill>
        <p:spPr>
          <a:xfrm>
            <a:off x="202126" y="614365"/>
            <a:ext cx="2767863" cy="3914762"/>
          </a:xfrm>
          <a:prstGeom prst="rect">
            <a:avLst/>
          </a:prstGeom>
          <a:noFill/>
          <a:ln>
            <a:noFill/>
          </a:ln>
        </p:spPr>
      </p:pic>
      <p:pic>
        <p:nvPicPr>
          <p:cNvPr id="150" name="Google Shape;150;p27" title="2.png"/>
          <p:cNvPicPr preferRelativeResize="0"/>
          <p:nvPr/>
        </p:nvPicPr>
        <p:blipFill>
          <a:blip r:embed="rId4">
            <a:alphaModFix/>
          </a:blip>
          <a:stretch>
            <a:fillRect/>
          </a:stretch>
        </p:blipFill>
        <p:spPr>
          <a:xfrm>
            <a:off x="3188063" y="614351"/>
            <a:ext cx="2767877" cy="3914788"/>
          </a:xfrm>
          <a:prstGeom prst="rect">
            <a:avLst/>
          </a:prstGeom>
          <a:noFill/>
          <a:ln>
            <a:noFill/>
          </a:ln>
        </p:spPr>
      </p:pic>
      <p:pic>
        <p:nvPicPr>
          <p:cNvPr id="151" name="Google Shape;151;p27" title="3.png"/>
          <p:cNvPicPr preferRelativeResize="0"/>
          <p:nvPr/>
        </p:nvPicPr>
        <p:blipFill>
          <a:blip r:embed="rId5">
            <a:alphaModFix/>
          </a:blip>
          <a:stretch>
            <a:fillRect/>
          </a:stretch>
        </p:blipFill>
        <p:spPr>
          <a:xfrm>
            <a:off x="6174011" y="614365"/>
            <a:ext cx="2767863" cy="39147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8" title="Three_Posters_In_Metal_Frames.png"/>
          <p:cNvPicPr preferRelativeResize="0"/>
          <p:nvPr/>
        </p:nvPicPr>
        <p:blipFill>
          <a:blip r:embed="rId3">
            <a:alphaModFix/>
          </a:blip>
          <a:stretch>
            <a:fillRect/>
          </a:stretch>
        </p:blipFill>
        <p:spPr>
          <a:xfrm>
            <a:off x="0" y="0"/>
            <a:ext cx="9143997" cy="5836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29" title="1.png"/>
          <p:cNvPicPr preferRelativeResize="0"/>
          <p:nvPr/>
        </p:nvPicPr>
        <p:blipFill>
          <a:blip r:embed="rId3">
            <a:alphaModFix/>
          </a:blip>
          <a:stretch>
            <a:fillRect/>
          </a:stretch>
        </p:blipFill>
        <p:spPr>
          <a:xfrm>
            <a:off x="2861437" y="152400"/>
            <a:ext cx="3421114" cy="48387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30" title="2.png"/>
          <p:cNvPicPr preferRelativeResize="0"/>
          <p:nvPr/>
        </p:nvPicPr>
        <p:blipFill rotWithShape="1">
          <a:blip r:embed="rId3">
            <a:alphaModFix/>
          </a:blip>
          <a:srcRect/>
          <a:stretch/>
        </p:blipFill>
        <p:spPr>
          <a:xfrm>
            <a:off x="2861437" y="152400"/>
            <a:ext cx="3421114" cy="48387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1" title="eiwitshift_02.jpg"/>
          <p:cNvPicPr preferRelativeResize="0"/>
          <p:nvPr/>
        </p:nvPicPr>
        <p:blipFill>
          <a:blip r:embed="rId3">
            <a:alphaModFix/>
          </a:blip>
          <a:stretch>
            <a:fillRect/>
          </a:stretch>
        </p:blipFill>
        <p:spPr>
          <a:xfrm>
            <a:off x="2861450" y="152413"/>
            <a:ext cx="3421099" cy="48386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pic>
        <p:nvPicPr>
          <p:cNvPr id="60" name="Google Shape;60;p14" title="Schermafbeelding 2025-11-06 222041.png"/>
          <p:cNvPicPr preferRelativeResize="0"/>
          <p:nvPr/>
        </p:nvPicPr>
        <p:blipFill>
          <a:blip r:embed="rId3">
            <a:alphaModFix/>
          </a:blip>
          <a:stretch>
            <a:fillRect/>
          </a:stretch>
        </p:blipFill>
        <p:spPr>
          <a:xfrm>
            <a:off x="5893132" y="152400"/>
            <a:ext cx="3139905" cy="4838699"/>
          </a:xfrm>
          <a:prstGeom prst="rect">
            <a:avLst/>
          </a:prstGeom>
          <a:noFill/>
          <a:ln>
            <a:noFill/>
          </a:ln>
        </p:spPr>
      </p:pic>
      <p:pic>
        <p:nvPicPr>
          <p:cNvPr id="61" name="Google Shape;61;p14" title="Schermafbeelding 2025-11-06 221911.png"/>
          <p:cNvPicPr preferRelativeResize="0"/>
          <p:nvPr/>
        </p:nvPicPr>
        <p:blipFill>
          <a:blip r:embed="rId4">
            <a:alphaModFix/>
          </a:blip>
          <a:stretch>
            <a:fillRect/>
          </a:stretch>
        </p:blipFill>
        <p:spPr>
          <a:xfrm>
            <a:off x="105782" y="152400"/>
            <a:ext cx="3485945" cy="4838699"/>
          </a:xfrm>
          <a:prstGeom prst="rect">
            <a:avLst/>
          </a:prstGeom>
          <a:noFill/>
          <a:ln>
            <a:noFill/>
          </a:ln>
        </p:spPr>
      </p:pic>
      <p:pic>
        <p:nvPicPr>
          <p:cNvPr id="62" name="Google Shape;62;p14" title="Schermafbeelding 2025-11-06 222005.png"/>
          <p:cNvPicPr preferRelativeResize="0"/>
          <p:nvPr/>
        </p:nvPicPr>
        <p:blipFill rotWithShape="1">
          <a:blip r:embed="rId5">
            <a:alphaModFix/>
          </a:blip>
          <a:srcRect l="53752"/>
          <a:stretch/>
        </p:blipFill>
        <p:spPr>
          <a:xfrm>
            <a:off x="3656907" y="152400"/>
            <a:ext cx="2171051" cy="4838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32" title="3.png"/>
          <p:cNvPicPr preferRelativeResize="0"/>
          <p:nvPr/>
        </p:nvPicPr>
        <p:blipFill rotWithShape="1">
          <a:blip r:embed="rId3">
            <a:alphaModFix/>
          </a:blip>
          <a:srcRect/>
          <a:stretch/>
        </p:blipFill>
        <p:spPr>
          <a:xfrm>
            <a:off x="2861437" y="152400"/>
            <a:ext cx="3421114" cy="48387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3" title="1 copy 2.jpeg"/>
          <p:cNvPicPr preferRelativeResize="0"/>
          <p:nvPr/>
        </p:nvPicPr>
        <p:blipFill rotWithShape="1">
          <a:blip r:embed="rId3">
            <a:alphaModFix/>
          </a:blip>
          <a:srcRect/>
          <a:stretch/>
        </p:blipFill>
        <p:spPr>
          <a:xfrm>
            <a:off x="2861450" y="152413"/>
            <a:ext cx="3421099" cy="48386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34" title="1-3.jpeg"/>
          <p:cNvPicPr preferRelativeResize="0"/>
          <p:nvPr/>
        </p:nvPicPr>
        <p:blipFill>
          <a:blip r:embed="rId3">
            <a:alphaModFix/>
          </a:blip>
          <a:stretch>
            <a:fillRect/>
          </a:stretch>
        </p:blipFill>
        <p:spPr>
          <a:xfrm>
            <a:off x="2861450" y="152413"/>
            <a:ext cx="3421099" cy="48386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5" title="1_c.jpeg"/>
          <p:cNvPicPr preferRelativeResize="0"/>
          <p:nvPr/>
        </p:nvPicPr>
        <p:blipFill rotWithShape="1">
          <a:blip r:embed="rId3">
            <a:alphaModFix/>
          </a:blip>
          <a:srcRect/>
          <a:stretch/>
        </p:blipFill>
        <p:spPr>
          <a:xfrm>
            <a:off x="2861450" y="152413"/>
            <a:ext cx="3421099" cy="483866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6" title="1 copy2.jpeg"/>
          <p:cNvPicPr preferRelativeResize="0"/>
          <p:nvPr/>
        </p:nvPicPr>
        <p:blipFill rotWithShape="1">
          <a:blip r:embed="rId3">
            <a:alphaModFix/>
          </a:blip>
          <a:srcRect/>
          <a:stretch/>
        </p:blipFill>
        <p:spPr>
          <a:xfrm>
            <a:off x="2861450" y="152413"/>
            <a:ext cx="3421099" cy="483866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37"/>
          <p:cNvSpPr txBox="1">
            <a:spLocks noGrp="1"/>
          </p:cNvSpPr>
          <p:nvPr>
            <p:ph type="ctrTitle"/>
          </p:nvPr>
        </p:nvSpPr>
        <p:spPr>
          <a:xfrm>
            <a:off x="228600" y="3691445"/>
            <a:ext cx="8520600" cy="1026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nl" sz="2500">
                <a:latin typeface="Bricolage Grotesque ExtraBold"/>
                <a:ea typeface="Bricolage Grotesque ExtraBold"/>
                <a:cs typeface="Bricolage Grotesque ExtraBold"/>
                <a:sym typeface="Bricolage Grotesque ExtraBold"/>
              </a:rPr>
              <a:t>ZOT HÉ!</a:t>
            </a:r>
            <a:endParaRPr sz="2500">
              <a:latin typeface="Bricolage Grotesque ExtraBold"/>
              <a:ea typeface="Bricolage Grotesque ExtraBold"/>
              <a:cs typeface="Bricolage Grotesque ExtraBold"/>
              <a:sym typeface="Bricolage Grotesque ExtraBold"/>
            </a:endParaRPr>
          </a:p>
        </p:txBody>
      </p:sp>
      <p:sp>
        <p:nvSpPr>
          <p:cNvPr id="202" name="Google Shape;202;p37"/>
          <p:cNvSpPr txBox="1">
            <a:spLocks noGrp="1"/>
          </p:cNvSpPr>
          <p:nvPr>
            <p:ph type="ctrTitle"/>
          </p:nvPr>
        </p:nvSpPr>
        <p:spPr>
          <a:xfrm>
            <a:off x="311700" y="1680604"/>
            <a:ext cx="8520600" cy="1782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nl" sz="6000">
                <a:latin typeface="Bricolage Grotesque ExtraBold"/>
                <a:ea typeface="Bricolage Grotesque ExtraBold"/>
                <a:cs typeface="Bricolage Grotesque ExtraBold"/>
                <a:sym typeface="Bricolage Grotesque ExtraBold"/>
              </a:rPr>
              <a:t>BEDANKT VOOR DE AANDACHT!</a:t>
            </a:r>
            <a:endParaRPr sz="6000">
              <a:latin typeface="Bricolage Grotesque ExtraBold"/>
              <a:ea typeface="Bricolage Grotesque ExtraBold"/>
              <a:cs typeface="Bricolage Grotesque ExtraBold"/>
              <a:sym typeface="Bricolage Grotesque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a:off x="311700" y="2031295"/>
            <a:ext cx="8520600" cy="1080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nl" sz="6000">
                <a:latin typeface="Bricolage Grotesque ExtraBold"/>
                <a:ea typeface="Bricolage Grotesque ExtraBold"/>
                <a:cs typeface="Bricolage Grotesque ExtraBold"/>
                <a:sym typeface="Bricolage Grotesque ExtraBold"/>
              </a:rPr>
              <a:t>NESTVERLATERS</a:t>
            </a:r>
            <a:endParaRPr sz="6000">
              <a:latin typeface="Bricolage Grotesque ExtraBold"/>
              <a:ea typeface="Bricolage Grotesque ExtraBold"/>
              <a:cs typeface="Bricolage Grotesque ExtraBold"/>
              <a:sym typeface="Bricolage Grotesque ExtraBold"/>
            </a:endParaRPr>
          </a:p>
        </p:txBody>
      </p:sp>
      <p:sp>
        <p:nvSpPr>
          <p:cNvPr id="68" name="Google Shape;68;p15"/>
          <p:cNvSpPr txBox="1">
            <a:spLocks noGrp="1"/>
          </p:cNvSpPr>
          <p:nvPr>
            <p:ph type="subTitle" idx="1"/>
          </p:nvPr>
        </p:nvSpPr>
        <p:spPr>
          <a:xfrm>
            <a:off x="345893" y="3013000"/>
            <a:ext cx="8452200" cy="458400"/>
          </a:xfrm>
          <a:prstGeom prst="rect">
            <a:avLst/>
          </a:prstGeom>
        </p:spPr>
        <p:txBody>
          <a:bodyPr spcFirstLastPara="1" wrap="square" lIns="91425" tIns="91425" rIns="91425" bIns="91425" anchor="t" anchorCtr="0">
            <a:normAutofit/>
          </a:bodyPr>
          <a:lstStyle/>
          <a:p>
            <a:pPr marL="0" lvl="0" indent="0" algn="ctr" rtl="0">
              <a:lnSpc>
                <a:spcPct val="80000"/>
              </a:lnSpc>
              <a:spcBef>
                <a:spcPts val="0"/>
              </a:spcBef>
              <a:spcAft>
                <a:spcPts val="0"/>
              </a:spcAft>
              <a:buSzPts val="935"/>
              <a:buNone/>
            </a:pPr>
            <a:r>
              <a:rPr lang="nl" sz="2000">
                <a:solidFill>
                  <a:schemeClr val="dk1"/>
                </a:solidFill>
                <a:latin typeface="Bricolage Grotesque Medium"/>
                <a:ea typeface="Bricolage Grotesque Medium"/>
                <a:cs typeface="Bricolage Grotesque Medium"/>
                <a:sym typeface="Bricolage Grotesque Medium"/>
              </a:rPr>
              <a:t>Kotstudenten</a:t>
            </a:r>
            <a:endParaRPr sz="2000">
              <a:solidFill>
                <a:schemeClr val="dk1"/>
              </a:solidFill>
              <a:latin typeface="Bricolage Grotesque Medium"/>
              <a:ea typeface="Bricolage Grotesque Medium"/>
              <a:cs typeface="Bricolage Grotesque Medium"/>
              <a:sym typeface="Bricolage Grotesque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ctrTitle"/>
          </p:nvPr>
        </p:nvSpPr>
        <p:spPr>
          <a:xfrm>
            <a:off x="0" y="3090900"/>
            <a:ext cx="91440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nl" sz="6000">
                <a:latin typeface="Bricolage Grotesque ExtraBold"/>
                <a:ea typeface="Bricolage Grotesque ExtraBold"/>
                <a:cs typeface="Bricolage Grotesque ExtraBold"/>
                <a:sym typeface="Bricolage Grotesque ExtraBold"/>
              </a:rPr>
              <a:t>HOE VANDAAG?</a:t>
            </a:r>
            <a:endParaRPr sz="6000">
              <a:latin typeface="Bricolage Grotesque ExtraBold"/>
              <a:ea typeface="Bricolage Grotesque ExtraBold"/>
              <a:cs typeface="Bricolage Grotesque ExtraBold"/>
              <a:sym typeface="Bricolage Grotesque ExtraBold"/>
            </a:endParaRPr>
          </a:p>
        </p:txBody>
      </p:sp>
      <p:pic>
        <p:nvPicPr>
          <p:cNvPr id="74" name="Google Shape;74;p16"/>
          <p:cNvPicPr preferRelativeResize="0"/>
          <p:nvPr/>
        </p:nvPicPr>
        <p:blipFill>
          <a:blip r:embed="rId3">
            <a:alphaModFix/>
          </a:blip>
          <a:stretch>
            <a:fillRect/>
          </a:stretch>
        </p:blipFill>
        <p:spPr>
          <a:xfrm>
            <a:off x="152400" y="152400"/>
            <a:ext cx="2579578" cy="1934683"/>
          </a:xfrm>
          <a:prstGeom prst="rect">
            <a:avLst/>
          </a:prstGeom>
          <a:noFill/>
          <a:ln>
            <a:noFill/>
          </a:ln>
        </p:spPr>
      </p:pic>
      <p:pic>
        <p:nvPicPr>
          <p:cNvPr id="75" name="Google Shape;75;p16"/>
          <p:cNvPicPr preferRelativeResize="0"/>
          <p:nvPr/>
        </p:nvPicPr>
        <p:blipFill>
          <a:blip r:embed="rId4">
            <a:alphaModFix/>
          </a:blip>
          <a:stretch>
            <a:fillRect/>
          </a:stretch>
        </p:blipFill>
        <p:spPr>
          <a:xfrm>
            <a:off x="2837821" y="152400"/>
            <a:ext cx="2902733" cy="1934683"/>
          </a:xfrm>
          <a:prstGeom prst="rect">
            <a:avLst/>
          </a:prstGeom>
          <a:noFill/>
          <a:ln>
            <a:noFill/>
          </a:ln>
        </p:spPr>
      </p:pic>
      <p:pic>
        <p:nvPicPr>
          <p:cNvPr id="76" name="Google Shape;76;p16"/>
          <p:cNvPicPr preferRelativeResize="0"/>
          <p:nvPr/>
        </p:nvPicPr>
        <p:blipFill>
          <a:blip r:embed="rId5">
            <a:alphaModFix/>
          </a:blip>
          <a:stretch>
            <a:fillRect/>
          </a:stretch>
        </p:blipFill>
        <p:spPr>
          <a:xfrm>
            <a:off x="5933252" y="152400"/>
            <a:ext cx="2989521" cy="35227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ctrTitle"/>
          </p:nvPr>
        </p:nvSpPr>
        <p:spPr>
          <a:xfrm>
            <a:off x="304800" y="3090900"/>
            <a:ext cx="82821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nl" sz="6000">
                <a:latin typeface="Bricolage Grotesque ExtraBold"/>
                <a:ea typeface="Bricolage Grotesque ExtraBold"/>
                <a:cs typeface="Bricolage Grotesque ExtraBold"/>
                <a:sym typeface="Bricolage Grotesque ExtraBold"/>
              </a:rPr>
              <a:t>AL PLANTAARDIG?</a:t>
            </a:r>
            <a:endParaRPr sz="6000">
              <a:latin typeface="Bricolage Grotesque ExtraBold"/>
              <a:ea typeface="Bricolage Grotesque ExtraBold"/>
              <a:cs typeface="Bricolage Grotesque ExtraBold"/>
              <a:sym typeface="Bricolage Grotesque ExtraBold"/>
            </a:endParaRPr>
          </a:p>
        </p:txBody>
      </p:sp>
      <p:pic>
        <p:nvPicPr>
          <p:cNvPr id="82" name="Google Shape;82;p17"/>
          <p:cNvPicPr preferRelativeResize="0"/>
          <p:nvPr/>
        </p:nvPicPr>
        <p:blipFill>
          <a:blip r:embed="rId3">
            <a:alphaModFix/>
          </a:blip>
          <a:stretch>
            <a:fillRect/>
          </a:stretch>
        </p:blipFill>
        <p:spPr>
          <a:xfrm>
            <a:off x="152400" y="152400"/>
            <a:ext cx="2579578" cy="1934683"/>
          </a:xfrm>
          <a:prstGeom prst="rect">
            <a:avLst/>
          </a:prstGeom>
          <a:noFill/>
          <a:ln>
            <a:noFill/>
          </a:ln>
        </p:spPr>
      </p:pic>
      <p:pic>
        <p:nvPicPr>
          <p:cNvPr id="83" name="Google Shape;83;p17"/>
          <p:cNvPicPr preferRelativeResize="0"/>
          <p:nvPr/>
        </p:nvPicPr>
        <p:blipFill>
          <a:blip r:embed="rId4">
            <a:alphaModFix/>
          </a:blip>
          <a:stretch>
            <a:fillRect/>
          </a:stretch>
        </p:blipFill>
        <p:spPr>
          <a:xfrm>
            <a:off x="2837821" y="152400"/>
            <a:ext cx="2902733" cy="1934683"/>
          </a:xfrm>
          <a:prstGeom prst="rect">
            <a:avLst/>
          </a:prstGeom>
          <a:noFill/>
          <a:ln>
            <a:noFill/>
          </a:ln>
        </p:spPr>
      </p:pic>
      <p:pic>
        <p:nvPicPr>
          <p:cNvPr id="84" name="Google Shape;84;p17"/>
          <p:cNvPicPr preferRelativeResize="0"/>
          <p:nvPr/>
        </p:nvPicPr>
        <p:blipFill>
          <a:blip r:embed="rId5">
            <a:alphaModFix/>
          </a:blip>
          <a:stretch>
            <a:fillRect/>
          </a:stretch>
        </p:blipFill>
        <p:spPr>
          <a:xfrm>
            <a:off x="5933252" y="152400"/>
            <a:ext cx="2989521" cy="3522749"/>
          </a:xfrm>
          <a:prstGeom prst="rect">
            <a:avLst/>
          </a:prstGeom>
          <a:noFill/>
          <a:ln>
            <a:noFill/>
          </a:ln>
        </p:spPr>
      </p:pic>
      <p:sp>
        <p:nvSpPr>
          <p:cNvPr id="85" name="Google Shape;85;p17"/>
          <p:cNvSpPr txBox="1"/>
          <p:nvPr/>
        </p:nvSpPr>
        <p:spPr>
          <a:xfrm>
            <a:off x="161275" y="2215275"/>
            <a:ext cx="2571900" cy="4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800">
                <a:solidFill>
                  <a:schemeClr val="dk1"/>
                </a:solidFill>
                <a:latin typeface="Bricolage Grotesque"/>
                <a:ea typeface="Bricolage Grotesque"/>
                <a:cs typeface="Bricolage Grotesque"/>
                <a:sym typeface="Bricolage Grotesque"/>
              </a:rPr>
              <a:t>Plantaardig ✅</a:t>
            </a:r>
            <a:endParaRPr sz="1800">
              <a:solidFill>
                <a:schemeClr val="dk1"/>
              </a:solidFill>
              <a:latin typeface="Bricolage Grotesque"/>
              <a:ea typeface="Bricolage Grotesque"/>
              <a:cs typeface="Bricolage Grotesque"/>
              <a:sym typeface="Bricolage Grotesque"/>
            </a:endParaRPr>
          </a:p>
        </p:txBody>
      </p:sp>
      <p:sp>
        <p:nvSpPr>
          <p:cNvPr id="86" name="Google Shape;86;p17"/>
          <p:cNvSpPr txBox="1"/>
          <p:nvPr/>
        </p:nvSpPr>
        <p:spPr>
          <a:xfrm>
            <a:off x="2855100" y="2215263"/>
            <a:ext cx="2571900" cy="4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800">
                <a:solidFill>
                  <a:schemeClr val="dk1"/>
                </a:solidFill>
                <a:latin typeface="Bricolage Grotesque"/>
                <a:ea typeface="Bricolage Grotesque"/>
                <a:cs typeface="Bricolage Grotesque"/>
                <a:sym typeface="Bricolage Grotesque"/>
              </a:rPr>
              <a:t>Plantaardig ✅</a:t>
            </a:r>
            <a:endParaRPr sz="1800">
              <a:solidFill>
                <a:schemeClr val="dk1"/>
              </a:solidFill>
              <a:latin typeface="Bricolage Grotesque"/>
              <a:ea typeface="Bricolage Grotesque"/>
              <a:cs typeface="Bricolage Grotesque"/>
              <a:sym typeface="Bricolage Grotesque"/>
            </a:endParaRPr>
          </a:p>
        </p:txBody>
      </p:sp>
      <p:sp>
        <p:nvSpPr>
          <p:cNvPr id="87" name="Google Shape;87;p17"/>
          <p:cNvSpPr txBox="1"/>
          <p:nvPr/>
        </p:nvSpPr>
        <p:spPr>
          <a:xfrm>
            <a:off x="5933250" y="3759888"/>
            <a:ext cx="2571900" cy="4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800">
                <a:solidFill>
                  <a:schemeClr val="dk1"/>
                </a:solidFill>
                <a:latin typeface="Bricolage Grotesque"/>
                <a:ea typeface="Bricolage Grotesque"/>
                <a:cs typeface="Bricolage Grotesque"/>
                <a:sym typeface="Bricolage Grotesque"/>
              </a:rPr>
              <a:t>Plantaardig ✅</a:t>
            </a:r>
            <a:endParaRPr sz="1800">
              <a:solidFill>
                <a:schemeClr val="dk1"/>
              </a:solidFill>
              <a:latin typeface="Bricolage Grotesque"/>
              <a:ea typeface="Bricolage Grotesque"/>
              <a:cs typeface="Bricolage Grotesque"/>
              <a:sym typeface="Bricolage Grotesq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ctrTitle"/>
          </p:nvPr>
        </p:nvSpPr>
        <p:spPr>
          <a:xfrm>
            <a:off x="238550" y="3090900"/>
            <a:ext cx="8282100" cy="2052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SzPts val="990"/>
              <a:buNone/>
            </a:pPr>
            <a:r>
              <a:rPr lang="nl" sz="6000">
                <a:latin typeface="Bricolage Grotesque ExtraBold"/>
                <a:ea typeface="Bricolage Grotesque ExtraBold"/>
                <a:cs typeface="Bricolage Grotesque ExtraBold"/>
                <a:sym typeface="Bricolage Grotesque ExtraBold"/>
              </a:rPr>
              <a:t>BOODSCHAP</a:t>
            </a:r>
            <a:endParaRPr sz="6000">
              <a:latin typeface="Bricolage Grotesque ExtraBold"/>
              <a:ea typeface="Bricolage Grotesque ExtraBold"/>
              <a:cs typeface="Bricolage Grotesque ExtraBold"/>
              <a:sym typeface="Bricolage Grotesque ExtraBold"/>
            </a:endParaRPr>
          </a:p>
        </p:txBody>
      </p:sp>
      <p:pic>
        <p:nvPicPr>
          <p:cNvPr id="93" name="Google Shape;93;p18"/>
          <p:cNvPicPr preferRelativeResize="0"/>
          <p:nvPr/>
        </p:nvPicPr>
        <p:blipFill rotWithShape="1">
          <a:blip r:embed="rId3">
            <a:alphaModFix/>
          </a:blip>
          <a:srcRect r="10257"/>
          <a:stretch/>
        </p:blipFill>
        <p:spPr>
          <a:xfrm>
            <a:off x="4981350" y="1215100"/>
            <a:ext cx="3259724" cy="2419350"/>
          </a:xfrm>
          <a:prstGeom prst="rect">
            <a:avLst/>
          </a:prstGeom>
          <a:noFill/>
          <a:ln>
            <a:noFill/>
          </a:ln>
        </p:spPr>
      </p:pic>
      <p:pic>
        <p:nvPicPr>
          <p:cNvPr id="94" name="Google Shape;94;p18"/>
          <p:cNvPicPr preferRelativeResize="0"/>
          <p:nvPr/>
        </p:nvPicPr>
        <p:blipFill>
          <a:blip r:embed="rId4">
            <a:alphaModFix/>
          </a:blip>
          <a:stretch>
            <a:fillRect/>
          </a:stretch>
        </p:blipFill>
        <p:spPr>
          <a:xfrm>
            <a:off x="902925" y="1215100"/>
            <a:ext cx="2701932" cy="2419350"/>
          </a:xfrm>
          <a:prstGeom prst="rect">
            <a:avLst/>
          </a:prstGeom>
          <a:noFill/>
          <a:ln>
            <a:noFill/>
          </a:ln>
        </p:spPr>
      </p:pic>
      <p:sp>
        <p:nvSpPr>
          <p:cNvPr id="95" name="Google Shape;95;p18"/>
          <p:cNvSpPr txBox="1">
            <a:spLocks noGrp="1"/>
          </p:cNvSpPr>
          <p:nvPr>
            <p:ph type="ctrTitle"/>
          </p:nvPr>
        </p:nvSpPr>
        <p:spPr>
          <a:xfrm>
            <a:off x="3604850" y="1215100"/>
            <a:ext cx="1376400" cy="2124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SzPts val="990"/>
              <a:buNone/>
            </a:pPr>
            <a:r>
              <a:rPr lang="nl" sz="6000">
                <a:latin typeface="Bricolage Grotesque ExtraBold"/>
                <a:ea typeface="Bricolage Grotesque ExtraBold"/>
                <a:cs typeface="Bricolage Grotesque ExtraBold"/>
                <a:sym typeface="Bricolage Grotesque ExtraBold"/>
              </a:rPr>
              <a:t>=</a:t>
            </a:r>
            <a:endParaRPr sz="6000">
              <a:latin typeface="Bricolage Grotesque ExtraBold"/>
              <a:ea typeface="Bricolage Grotesque ExtraBold"/>
              <a:cs typeface="Bricolage Grotesque ExtraBold"/>
              <a:sym typeface="Bricolage Grotesque ExtraBold"/>
            </a:endParaRPr>
          </a:p>
          <a:p>
            <a:pPr marL="0" lvl="0" indent="0" algn="ctr" rtl="0">
              <a:spcBef>
                <a:spcPts val="0"/>
              </a:spcBef>
              <a:spcAft>
                <a:spcPts val="0"/>
              </a:spcAft>
              <a:buSzPts val="990"/>
              <a:buNone/>
            </a:pPr>
            <a:endParaRPr sz="2000">
              <a:latin typeface="Bricolage Grotesque ExtraBold"/>
              <a:ea typeface="Bricolage Grotesque ExtraBold"/>
              <a:cs typeface="Bricolage Grotesque ExtraBold"/>
              <a:sym typeface="Bricolage Grotesque ExtraBold"/>
            </a:endParaRPr>
          </a:p>
        </p:txBody>
      </p:sp>
      <p:sp>
        <p:nvSpPr>
          <p:cNvPr id="96" name="Google Shape;96;p18"/>
          <p:cNvSpPr txBox="1"/>
          <p:nvPr/>
        </p:nvSpPr>
        <p:spPr>
          <a:xfrm>
            <a:off x="94200" y="311700"/>
            <a:ext cx="3579600"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800">
                <a:solidFill>
                  <a:schemeClr val="dk1"/>
                </a:solidFill>
              </a:rPr>
              <a:t>#SAAAAI</a:t>
            </a:r>
            <a:endParaRPr sz="1800">
              <a:solidFill>
                <a:schemeClr val="dk1"/>
              </a:solidFill>
            </a:endParaRPr>
          </a:p>
        </p:txBody>
      </p:sp>
      <p:sp>
        <p:nvSpPr>
          <p:cNvPr id="97" name="Google Shape;97;p18"/>
          <p:cNvSpPr txBox="1"/>
          <p:nvPr/>
        </p:nvSpPr>
        <p:spPr>
          <a:xfrm>
            <a:off x="5148825" y="250225"/>
            <a:ext cx="3579600"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800">
                <a:solidFill>
                  <a:schemeClr val="dk1"/>
                </a:solidFill>
              </a:rPr>
              <a:t>#LEUKKK</a:t>
            </a:r>
            <a:endParaRPr sz="1800">
              <a:solidFill>
                <a:schemeClr val="dk1"/>
              </a:solidFill>
            </a:endParaRPr>
          </a:p>
        </p:txBody>
      </p:sp>
      <p:sp>
        <p:nvSpPr>
          <p:cNvPr id="98" name="Google Shape;98;p18"/>
          <p:cNvSpPr txBox="1"/>
          <p:nvPr/>
        </p:nvSpPr>
        <p:spPr>
          <a:xfrm>
            <a:off x="464088" y="3634450"/>
            <a:ext cx="3579600"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800">
                <a:solidFill>
                  <a:schemeClr val="dk1"/>
                </a:solidFill>
              </a:rPr>
              <a:t>#VEELMOEITE</a:t>
            </a:r>
            <a:endParaRPr sz="1800">
              <a:solidFill>
                <a:schemeClr val="dk1"/>
              </a:solidFill>
            </a:endParaRPr>
          </a:p>
        </p:txBody>
      </p:sp>
      <p:sp>
        <p:nvSpPr>
          <p:cNvPr id="99" name="Google Shape;99;p18"/>
          <p:cNvSpPr txBox="1"/>
          <p:nvPr/>
        </p:nvSpPr>
        <p:spPr>
          <a:xfrm>
            <a:off x="4981338" y="3765925"/>
            <a:ext cx="3579600"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800">
                <a:solidFill>
                  <a:schemeClr val="dk1"/>
                </a:solidFill>
              </a:rPr>
              <a:t>#GEMAKKELIJK</a:t>
            </a:r>
            <a:endParaRPr sz="1800">
              <a:solidFill>
                <a:schemeClr val="dk1"/>
              </a:solidFill>
            </a:endParaRPr>
          </a:p>
        </p:txBody>
      </p:sp>
      <p:sp>
        <p:nvSpPr>
          <p:cNvPr id="100" name="Google Shape;100;p18"/>
          <p:cNvSpPr txBox="1"/>
          <p:nvPr/>
        </p:nvSpPr>
        <p:spPr>
          <a:xfrm>
            <a:off x="3673788" y="1102700"/>
            <a:ext cx="3579600"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800">
                <a:solidFill>
                  <a:schemeClr val="dk1"/>
                </a:solidFill>
              </a:rPr>
              <a:t>#IEUW</a:t>
            </a:r>
            <a:endParaRPr sz="1800">
              <a:solidFill>
                <a:schemeClr val="dk1"/>
              </a:solidFill>
            </a:endParaRPr>
          </a:p>
        </p:txBody>
      </p:sp>
      <p:sp>
        <p:nvSpPr>
          <p:cNvPr id="101" name="Google Shape;101;p18"/>
          <p:cNvSpPr txBox="1"/>
          <p:nvPr/>
        </p:nvSpPr>
        <p:spPr>
          <a:xfrm>
            <a:off x="7159738" y="3634450"/>
            <a:ext cx="3579600"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1800">
                <a:solidFill>
                  <a:schemeClr val="dk1"/>
                </a:solidFill>
              </a:rPr>
              <a:t>#LEKKER</a:t>
            </a:r>
            <a:endParaRPr sz="1800">
              <a:solidFill>
                <a:schemeClr val="dk1"/>
              </a:solidFill>
            </a:endParaRPr>
          </a:p>
        </p:txBody>
      </p:sp>
      <p:sp>
        <p:nvSpPr>
          <p:cNvPr id="102" name="Google Shape;102;p18"/>
          <p:cNvSpPr txBox="1">
            <a:spLocks noGrp="1"/>
          </p:cNvSpPr>
          <p:nvPr>
            <p:ph type="ctrTitle"/>
          </p:nvPr>
        </p:nvSpPr>
        <p:spPr>
          <a:xfrm>
            <a:off x="3604850" y="2216725"/>
            <a:ext cx="1376400" cy="2124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SzPts val="990"/>
              <a:buNone/>
            </a:pPr>
            <a:r>
              <a:rPr lang="nl" sz="2000">
                <a:latin typeface="Bricolage Grotesque ExtraBold"/>
                <a:ea typeface="Bricolage Grotesque ExtraBold"/>
                <a:cs typeface="Bricolage Grotesque ExtraBold"/>
                <a:sym typeface="Bricolage Grotesque ExtraBold"/>
              </a:rPr>
              <a:t>(bijna)</a:t>
            </a:r>
            <a:endParaRPr sz="2000">
              <a:latin typeface="Bricolage Grotesque ExtraBold"/>
              <a:ea typeface="Bricolage Grotesque ExtraBold"/>
              <a:cs typeface="Bricolage Grotesque ExtraBold"/>
              <a:sym typeface="Bricolage Grotesque ExtraBold"/>
            </a:endParaRPr>
          </a:p>
          <a:p>
            <a:pPr marL="0" lvl="0" indent="0" algn="ctr" rtl="0">
              <a:spcBef>
                <a:spcPts val="0"/>
              </a:spcBef>
              <a:spcAft>
                <a:spcPts val="0"/>
              </a:spcAft>
              <a:buSzPts val="990"/>
              <a:buNone/>
            </a:pPr>
            <a:endParaRPr sz="6000">
              <a:latin typeface="Bricolage Grotesque ExtraBold"/>
              <a:ea typeface="Bricolage Grotesque ExtraBold"/>
              <a:cs typeface="Bricolage Grotesque ExtraBold"/>
              <a:sym typeface="Bricolage Grotesque ExtraBold"/>
            </a:endParaRPr>
          </a:p>
          <a:p>
            <a:pPr marL="0" lvl="0" indent="0" algn="ctr" rtl="0">
              <a:spcBef>
                <a:spcPts val="0"/>
              </a:spcBef>
              <a:spcAft>
                <a:spcPts val="0"/>
              </a:spcAft>
              <a:buSzPts val="990"/>
              <a:buNone/>
            </a:pPr>
            <a:endParaRPr sz="2000">
              <a:latin typeface="Bricolage Grotesque ExtraBold"/>
              <a:ea typeface="Bricolage Grotesque ExtraBold"/>
              <a:cs typeface="Bricolage Grotesque ExtraBold"/>
              <a:sym typeface="Bricolage Grotesque ExtraBold"/>
            </a:endParaRPr>
          </a:p>
        </p:txBody>
      </p:sp>
      <p:sp>
        <p:nvSpPr>
          <p:cNvPr id="103" name="Google Shape;103;p18"/>
          <p:cNvSpPr txBox="1"/>
          <p:nvPr/>
        </p:nvSpPr>
        <p:spPr>
          <a:xfrm>
            <a:off x="902913" y="576588"/>
            <a:ext cx="3579600"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2900" b="1">
                <a:solidFill>
                  <a:schemeClr val="dk1"/>
                </a:solidFill>
              </a:rPr>
              <a:t>#PLANTAARDIG!</a:t>
            </a:r>
            <a:endParaRPr sz="2900" b="1">
              <a:solidFill>
                <a:schemeClr val="dk1"/>
              </a:solidFill>
            </a:endParaRPr>
          </a:p>
        </p:txBody>
      </p:sp>
      <p:sp>
        <p:nvSpPr>
          <p:cNvPr id="104" name="Google Shape;104;p18"/>
          <p:cNvSpPr txBox="1"/>
          <p:nvPr/>
        </p:nvSpPr>
        <p:spPr>
          <a:xfrm>
            <a:off x="4981338" y="576588"/>
            <a:ext cx="3579600" cy="57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nl" sz="2900" b="1">
                <a:solidFill>
                  <a:schemeClr val="dk1"/>
                </a:solidFill>
              </a:rPr>
              <a:t>#PLANTAARDIG!</a:t>
            </a:r>
            <a:endParaRPr sz="29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ctrTitle"/>
          </p:nvPr>
        </p:nvSpPr>
        <p:spPr>
          <a:xfrm>
            <a:off x="210000" y="2487125"/>
            <a:ext cx="8724000" cy="24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891"/>
              <a:buNone/>
            </a:pPr>
            <a:r>
              <a:rPr lang="nl">
                <a:latin typeface="Bricolage Grotesque ExtraBold"/>
                <a:ea typeface="Bricolage Grotesque ExtraBold"/>
                <a:cs typeface="Bricolage Grotesque ExtraBold"/>
                <a:sym typeface="Bricolage Grotesque ExtraBold"/>
              </a:rPr>
              <a:t>GOED BEZIG, NOG MAAR EEN KLEIN STAPJE NODIG!</a:t>
            </a:r>
            <a:endParaRPr>
              <a:latin typeface="Bricolage Grotesque ExtraBold"/>
              <a:ea typeface="Bricolage Grotesque ExtraBold"/>
              <a:cs typeface="Bricolage Grotesque ExtraBold"/>
              <a:sym typeface="Bricolage Grotesque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p20" title="Elevator Poster Mockup.jpeg"/>
          <p:cNvPicPr preferRelativeResize="0"/>
          <p:nvPr/>
        </p:nvPicPr>
        <p:blipFill rotWithShape="1">
          <a:blip r:embed="rId3">
            <a:alphaModFix/>
          </a:blip>
          <a:srcRect t="9274" b="10287"/>
          <a:stretch/>
        </p:blipFill>
        <p:spPr>
          <a:xfrm>
            <a:off x="-13350" y="0"/>
            <a:ext cx="9144003" cy="5321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1" title="Three_Posters_In_Metal_Frames(1).png"/>
          <p:cNvPicPr preferRelativeResize="0"/>
          <p:nvPr/>
        </p:nvPicPr>
        <p:blipFill rotWithShape="1">
          <a:blip r:embed="rId3">
            <a:alphaModFix/>
          </a:blip>
          <a:srcRect t="6347" b="6347"/>
          <a:stretch/>
        </p:blipFill>
        <p:spPr>
          <a:xfrm>
            <a:off x="-13350" y="0"/>
            <a:ext cx="9144003" cy="5321026"/>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1108</Words>
  <Application>Microsoft Office PowerPoint</Application>
  <PresentationFormat>On-screen Show (16:9)</PresentationFormat>
  <Paragraphs>91</Paragraphs>
  <Slides>25</Slides>
  <Notes>25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Bricolage Grotesque ExtraBold</vt:lpstr>
      <vt:lpstr>Bricolage Grotesque</vt:lpstr>
      <vt:lpstr>Arial</vt:lpstr>
      <vt:lpstr>Bricolage Grotesque Medium</vt:lpstr>
      <vt:lpstr>Simple Dark</vt:lpstr>
      <vt:lpstr>HALF-HALF</vt:lpstr>
      <vt:lpstr>PowerPoint Presentation</vt:lpstr>
      <vt:lpstr>NESTVERLATERS</vt:lpstr>
      <vt:lpstr>HOE VANDAAG?</vt:lpstr>
      <vt:lpstr>AL PLANTAARDIG?</vt:lpstr>
      <vt:lpstr>BOODSCHAP</vt:lpstr>
      <vt:lpstr>GOED BEZIG, NOG MAAR EEN KLEIN STAPJE NODIG!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ZOT HÉ!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Seth Van den Bossche</cp:lastModifiedBy>
  <cp:revision>1</cp:revision>
  <dcterms:modified xsi:type="dcterms:W3CDTF">2025-11-06T22:56:48Z</dcterms:modified>
</cp:coreProperties>
</file>